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95" r:id="rId3"/>
    <p:sldId id="344" r:id="rId4"/>
    <p:sldId id="331" r:id="rId5"/>
    <p:sldId id="345" r:id="rId6"/>
    <p:sldId id="346" r:id="rId7"/>
    <p:sldId id="347" r:id="rId8"/>
    <p:sldId id="348" r:id="rId9"/>
    <p:sldId id="259" r:id="rId10"/>
    <p:sldId id="307" r:id="rId11"/>
    <p:sldId id="308" r:id="rId12"/>
    <p:sldId id="261" r:id="rId13"/>
    <p:sldId id="350" r:id="rId14"/>
    <p:sldId id="349" r:id="rId15"/>
    <p:sldId id="262" r:id="rId16"/>
    <p:sldId id="263" r:id="rId17"/>
    <p:sldId id="266" r:id="rId18"/>
    <p:sldId id="299" r:id="rId19"/>
    <p:sldId id="354" r:id="rId20"/>
    <p:sldId id="270" r:id="rId21"/>
    <p:sldId id="351" r:id="rId22"/>
    <p:sldId id="352" r:id="rId23"/>
    <p:sldId id="353" r:id="rId24"/>
    <p:sldId id="271" r:id="rId25"/>
    <p:sldId id="355" r:id="rId26"/>
    <p:sldId id="273" r:id="rId27"/>
    <p:sldId id="275" r:id="rId28"/>
    <p:sldId id="276" r:id="rId29"/>
    <p:sldId id="342" r:id="rId30"/>
    <p:sldId id="314" r:id="rId31"/>
    <p:sldId id="279" r:id="rId32"/>
    <p:sldId id="373" r:id="rId33"/>
    <p:sldId id="358" r:id="rId34"/>
    <p:sldId id="359" r:id="rId35"/>
    <p:sldId id="361" r:id="rId36"/>
    <p:sldId id="360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44"/>
            <p14:sldId id="331"/>
            <p14:sldId id="345"/>
            <p14:sldId id="346"/>
            <p14:sldId id="347"/>
            <p14:sldId id="348"/>
            <p14:sldId id="259"/>
            <p14:sldId id="307"/>
            <p14:sldId id="308"/>
            <p14:sldId id="261"/>
            <p14:sldId id="350"/>
            <p14:sldId id="349"/>
            <p14:sldId id="262"/>
            <p14:sldId id="263"/>
            <p14:sldId id="266"/>
            <p14:sldId id="299"/>
            <p14:sldId id="354"/>
            <p14:sldId id="270"/>
            <p14:sldId id="351"/>
            <p14:sldId id="352"/>
            <p14:sldId id="353"/>
            <p14:sldId id="271"/>
            <p14:sldId id="355"/>
            <p14:sldId id="273"/>
            <p14:sldId id="275"/>
            <p14:sldId id="276"/>
            <p14:sldId id="342"/>
            <p14:sldId id="314"/>
            <p14:sldId id="279"/>
            <p14:sldId id="373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93929"/>
  </p:normalViewPr>
  <p:slideViewPr>
    <p:cSldViewPr snapToGrid="0" snapToObjects="1">
      <p:cViewPr>
        <p:scale>
          <a:sx n="90" d="100"/>
          <a:sy n="90" d="100"/>
        </p:scale>
        <p:origin x="1248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21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3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8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87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2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9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8/cs839" TargetMode="External"/><Relationship Id="rId4" Type="http://schemas.openxmlformats.org/officeDocument/2006/relationships/hyperlink" Target="mailto:thodrek@c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hodrek.github.io/cs564-fall17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rive.google.com/drive/folders/1soJMN9FuuLOcC9diYtdSvfZZ9aZA4qBz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CS839: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Machine Learning Applications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DB </a:t>
            </a:r>
            <a:r>
              <a:rPr lang="en-US" smtClean="0">
                <a:latin typeface="+mj-lt"/>
              </a:rPr>
              <a:t>plus ML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1" y="1276696"/>
            <a:ext cx="6258560" cy="54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Boast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1376363"/>
            <a:ext cx="8089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1028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ombine ideas from CS, statistics, optimization, etc.</a:t>
            </a:r>
          </a:p>
          <a:p>
            <a:pPr lvl="1"/>
            <a:r>
              <a:rPr lang="en-US" dirty="0" smtClean="0"/>
              <a:t>The coolest new thing!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56734" y="1446335"/>
            <a:ext cx="7346976" cy="4629345"/>
            <a:chOff x="1904974" y="2228655"/>
            <a:chExt cx="7346976" cy="4629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74" y="2228655"/>
              <a:ext cx="7346976" cy="46293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900" y="2929930"/>
              <a:ext cx="4234180" cy="892571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1631950"/>
            <a:ext cx="7073900" cy="3594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6168" y="5369184"/>
            <a:ext cx="889262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7 out of </a:t>
            </a:r>
            <a:r>
              <a:rPr lang="en-US" sz="4000" smtClean="0">
                <a:latin typeface="+mj-lt"/>
              </a:rPr>
              <a:t>11 are </a:t>
            </a:r>
            <a:r>
              <a:rPr lang="en-US" sz="4000" dirty="0" smtClean="0">
                <a:latin typeface="+mj-lt"/>
              </a:rPr>
              <a:t>related to </a:t>
            </a:r>
            <a:r>
              <a:rPr lang="en-US" sz="4000" smtClean="0">
                <a:latin typeface="+mj-lt"/>
              </a:rPr>
              <a:t>data management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6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data management challenges </a:t>
            </a:r>
            <a:r>
              <a:rPr lang="en-US" dirty="0" smtClean="0"/>
              <a:t>at different stages of ML pipelines</a:t>
            </a:r>
            <a:endParaRPr lang="en-US" b="1" dirty="0" smtClean="0"/>
          </a:p>
          <a:p>
            <a:pPr lvl="1"/>
            <a:r>
              <a:rPr lang="en-US" dirty="0" smtClean="0"/>
              <a:t>How to find and manage multi-modal data to be consumed by ML pipelines.</a:t>
            </a:r>
          </a:p>
          <a:p>
            <a:pPr lvl="1"/>
            <a:r>
              <a:rPr lang="en-US" dirty="0" smtClean="0"/>
              <a:t>How to prepare, enrich, and clean the data!</a:t>
            </a:r>
          </a:p>
          <a:p>
            <a:pPr lvl="1"/>
            <a:r>
              <a:rPr lang="en-US" dirty="0" smtClean="0"/>
              <a:t>How to serve ML models fast!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</a:t>
            </a:r>
            <a:r>
              <a:rPr lang="en-US" dirty="0" err="1" smtClean="0"/>
              <a:t>Tensorflow</a:t>
            </a:r>
            <a:r>
              <a:rPr lang="en-US" dirty="0" smtClean="0"/>
              <a:t> ninja; not how to go into a Deep (learning) frenzy.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algorithms and systems for data preparation</a:t>
            </a:r>
          </a:p>
          <a:p>
            <a:endParaRPr lang="en-US" b="1" dirty="0"/>
          </a:p>
          <a:p>
            <a:r>
              <a:rPr lang="en-US" dirty="0" smtClean="0"/>
              <a:t>And explore </a:t>
            </a:r>
            <a:r>
              <a:rPr lang="en-US" b="1" dirty="0" smtClean="0"/>
              <a:t>how to build DB-inspired ML systems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By appointment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piazza.com/wisc/spring2018/cs839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Via email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  <a:hlinkClick r:id="rId4"/>
              </a:rPr>
              <a:t>thodrek@cs.wisc.edu</a:t>
            </a:r>
            <a:endParaRPr lang="en-US" dirty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55931" y="3160528"/>
            <a:ext cx="345841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</a:t>
            </a:r>
            <a:r>
              <a:rPr lang="en-US" sz="2800" dirty="0" smtClean="0"/>
              <a:t>to be interactive! Both in class and online!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https://thodrek.github.io/cs839-spring19/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Google Drive: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https://drive.google.com/drive/folders/1soJMN9FuuLOcC9diYtdSvfZZ9aZA4qBz?usp=sharing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0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969000" cy="4351338"/>
          </a:xfrm>
        </p:spPr>
        <p:txBody>
          <a:bodyPr>
            <a:normAutofit/>
          </a:bodyPr>
          <a:lstStyle/>
          <a:p>
            <a:r>
              <a:rPr lang="en-US" dirty="0"/>
              <a:t>Lectures split into three </a:t>
            </a:r>
            <a:r>
              <a:rPr lang="en-US" dirty="0" smtClean="0"/>
              <a:t>parts: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exploration and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preparation: Extraction, Integration, Cleaning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RBMS and ML </a:t>
            </a:r>
            <a:r>
              <a:rPr lang="en-US" dirty="0" smtClean="0"/>
              <a:t>integration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Each part covers multiple topics</a:t>
            </a:r>
          </a:p>
          <a:p>
            <a:endParaRPr lang="en-US" dirty="0"/>
          </a:p>
          <a:p>
            <a:r>
              <a:rPr lang="en-US" dirty="0" smtClean="0"/>
              <a:t>Topics follow ML workload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88" y="1497228"/>
            <a:ext cx="5947984" cy="500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21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Each class split in two parts:</a:t>
            </a:r>
          </a:p>
          <a:p>
            <a:pPr lvl="1"/>
            <a:r>
              <a:rPr lang="en-US" b="1" dirty="0" smtClean="0"/>
              <a:t>First half:</a:t>
            </a:r>
            <a:r>
              <a:rPr lang="en-US" dirty="0" smtClean="0"/>
              <a:t> Lecture by me to cover basics</a:t>
            </a:r>
          </a:p>
          <a:p>
            <a:pPr lvl="1"/>
            <a:r>
              <a:rPr lang="en-US" b="1" dirty="0" smtClean="0"/>
              <a:t>Second half:</a:t>
            </a:r>
            <a:r>
              <a:rPr lang="en-US" dirty="0" smtClean="0"/>
              <a:t> Discussion on papers led by you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b="1" dirty="0" smtClean="0"/>
              <a:t>At least two</a:t>
            </a:r>
            <a:r>
              <a:rPr lang="en-US" dirty="0" smtClean="0"/>
              <a:t> mandatory papers to read every week (subject to change)</a:t>
            </a:r>
          </a:p>
          <a:p>
            <a:endParaRPr lang="en-US" dirty="0" smtClean="0"/>
          </a:p>
          <a:p>
            <a:r>
              <a:rPr lang="en-US" dirty="0" smtClean="0"/>
              <a:t>More (optional) papers posted for every topic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this work: </a:t>
            </a:r>
            <a:r>
              <a:rPr lang="en-US" b="1" dirty="0" smtClean="0"/>
              <a:t>Questions, Comments, Responses (QCRs)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Responses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e</a:t>
            </a:r>
            <a:r>
              <a:rPr lang="en-US" dirty="0" smtClean="0"/>
              <a:t>very class:</a:t>
            </a:r>
          </a:p>
          <a:p>
            <a:pPr lvl="1"/>
            <a:r>
              <a:rPr lang="en-US" dirty="0" smtClean="0"/>
              <a:t>Each of you </a:t>
            </a:r>
            <a:r>
              <a:rPr lang="en-US" b="1" dirty="0" smtClean="0"/>
              <a:t>(apart from the discussion leaders)</a:t>
            </a:r>
            <a:r>
              <a:rPr lang="en-US" dirty="0" smtClean="0"/>
              <a:t> will post </a:t>
            </a:r>
            <a:r>
              <a:rPr lang="en-US" b="1" dirty="0" smtClean="0"/>
              <a:t>(at least three)</a:t>
            </a:r>
            <a:r>
              <a:rPr lang="en-US" dirty="0" smtClean="0"/>
              <a:t> Questions and Comments for the mandatory papers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discussion leaders are responsible to summarize and answer/address these Questions and Comments</a:t>
            </a:r>
          </a:p>
          <a:p>
            <a:pPr lvl="2"/>
            <a:r>
              <a:rPr lang="en-US" dirty="0" smtClean="0"/>
              <a:t>This can be either a presentation or a white-board talk by the leaders</a:t>
            </a:r>
          </a:p>
          <a:p>
            <a:pPr lvl="2"/>
            <a:r>
              <a:rPr lang="en-US" dirty="0" smtClean="0"/>
              <a:t>After class the leaders are responsible to submit a written summary of our discussion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You need to read and understand the papers!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You need to form groups of three and sign up to lead discussions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Deadline is Friday 1/26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Same group for research project (more later) and paper discussions</a:t>
            </a:r>
          </a:p>
          <a:p>
            <a:endParaRPr lang="en-US" dirty="0" smtClean="0"/>
          </a:p>
          <a:p>
            <a:r>
              <a:rPr lang="en-US" b="1" dirty="0" smtClean="0"/>
              <a:t>We will use the class google repo for all QCRs (see Slide 19)</a:t>
            </a:r>
          </a:p>
          <a:p>
            <a:endParaRPr lang="en-US" dirty="0"/>
          </a:p>
          <a:p>
            <a:r>
              <a:rPr lang="en-US" dirty="0" smtClean="0"/>
              <a:t>QCs need to be online a day before the class</a:t>
            </a:r>
          </a:p>
          <a:p>
            <a:endParaRPr lang="en-US" dirty="0"/>
          </a:p>
          <a:p>
            <a:r>
              <a:rPr lang="en-US" dirty="0" smtClean="0"/>
              <a:t>Summary of Responses and discussion by leaders has to go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Questions and Comments (20%)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Response and Discussion (20%)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Research Project  (60%)</a:t>
            </a:r>
          </a:p>
          <a:p>
            <a:pPr lvl="1"/>
            <a:r>
              <a:rPr lang="en-US" dirty="0" smtClean="0"/>
              <a:t>Project proposal (10%)</a:t>
            </a:r>
          </a:p>
          <a:p>
            <a:pPr lvl="1"/>
            <a:r>
              <a:rPr lang="en-US" dirty="0" smtClean="0"/>
              <a:t>Project intermediate report (10%)</a:t>
            </a:r>
          </a:p>
          <a:p>
            <a:pPr lvl="1"/>
            <a:r>
              <a:rPr lang="en-US" dirty="0" smtClean="0"/>
              <a:t>Project final report (30%)</a:t>
            </a:r>
          </a:p>
          <a:p>
            <a:pPr lvl="1"/>
            <a:r>
              <a:rPr lang="en-US" dirty="0" smtClean="0"/>
              <a:t>Project presentation and poster (10%</a:t>
            </a:r>
          </a:p>
          <a:p>
            <a:endParaRPr lang="en-US" dirty="0"/>
          </a:p>
          <a:p>
            <a:r>
              <a:rPr lang="en-US" b="1" dirty="0" smtClean="0"/>
              <a:t>No exams or other </a:t>
            </a:r>
            <a:r>
              <a:rPr lang="en-US" b="1" dirty="0" err="1" smtClean="0"/>
              <a:t>hw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25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 can it be?</a:t>
            </a:r>
          </a:p>
          <a:p>
            <a:pPr lvl="1"/>
            <a:r>
              <a:rPr lang="en-US" dirty="0" smtClean="0"/>
              <a:t>An open problem relevant to your research and the course</a:t>
            </a:r>
          </a:p>
          <a:p>
            <a:pPr lvl="1"/>
            <a:r>
              <a:rPr lang="en-US" dirty="0" smtClean="0"/>
              <a:t>An open problem relevant to the course</a:t>
            </a:r>
          </a:p>
          <a:p>
            <a:pPr lvl="1"/>
            <a:r>
              <a:rPr lang="en-US" dirty="0" smtClean="0"/>
              <a:t>Will post some suggestions later in the semester</a:t>
            </a:r>
          </a:p>
          <a:p>
            <a:endParaRPr lang="en-US" dirty="0" smtClean="0"/>
          </a:p>
          <a:p>
            <a:r>
              <a:rPr lang="en-US" b="1" dirty="0" smtClean="0"/>
              <a:t>Milestones</a:t>
            </a:r>
          </a:p>
          <a:p>
            <a:pPr lvl="1"/>
            <a:r>
              <a:rPr lang="en-US" dirty="0" smtClean="0"/>
              <a:t>Part 1: Proposal (due ~week 2-3); feedback</a:t>
            </a:r>
          </a:p>
          <a:p>
            <a:pPr lvl="1"/>
            <a:r>
              <a:rPr lang="en-US" dirty="0" smtClean="0"/>
              <a:t>Part 2: Intermediate report (due ~week 8-9); feedback</a:t>
            </a:r>
          </a:p>
          <a:p>
            <a:pPr lvl="1"/>
            <a:r>
              <a:rPr lang="en-US" dirty="0" smtClean="0"/>
              <a:t>Part 3: Final presentations 4/26 and 5/1; Poster presentations 5/3</a:t>
            </a:r>
          </a:p>
          <a:p>
            <a:pPr lvl="1"/>
            <a:endParaRPr lang="en-US" dirty="0"/>
          </a:p>
          <a:p>
            <a:r>
              <a:rPr lang="en-US" b="1" dirty="0" smtClean="0"/>
              <a:t>What is a good project?</a:t>
            </a:r>
          </a:p>
          <a:p>
            <a:pPr lvl="1"/>
            <a:r>
              <a:rPr lang="en-US" b="1" dirty="0" smtClean="0"/>
              <a:t>Simple:</a:t>
            </a:r>
            <a:r>
              <a:rPr lang="en-US" dirty="0" smtClean="0"/>
              <a:t> it has to be publication worthy!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</a:t>
            </a:r>
          </a:p>
          <a:p>
            <a:endParaRPr lang="en-US" dirty="0" smtClean="0"/>
          </a:p>
          <a:p>
            <a:r>
              <a:rPr lang="en-US" b="1" dirty="0" smtClean="0"/>
              <a:t>Do a publication worthy project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push hard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What to expect form data: </a:t>
            </a:r>
            <a:r>
              <a:rPr lang="en-US" dirty="0" smtClean="0"/>
              <a:t>Visualizations, data cubes, feature-based analytics</a:t>
            </a:r>
            <a:endParaRPr lang="en-US" i="1" dirty="0" smtClean="0"/>
          </a:p>
          <a:p>
            <a:pPr lvl="1"/>
            <a:r>
              <a:rPr lang="en-US" u="sng" dirty="0" smtClean="0"/>
              <a:t>Lectures 3,4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Leave no data behind: </a:t>
            </a:r>
            <a:r>
              <a:rPr lang="en-US" dirty="0" smtClean="0"/>
              <a:t>Data search and Data repositories</a:t>
            </a:r>
            <a:endParaRPr lang="en-US" i="1" dirty="0"/>
          </a:p>
          <a:p>
            <a:pPr lvl="1"/>
            <a:r>
              <a:rPr lang="en-US" u="sng" dirty="0" smtClean="0"/>
              <a:t>Lectures 5,6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3. Dealing with Dark Data</a:t>
            </a:r>
            <a:endParaRPr lang="en-US" b="1" dirty="0" smtClean="0"/>
          </a:p>
          <a:p>
            <a:pPr lvl="1"/>
            <a:r>
              <a:rPr lang="en-US" u="sng" dirty="0" smtClean="0"/>
              <a:t>Lectures 7, 9</a:t>
            </a:r>
          </a:p>
          <a:p>
            <a:pPr lvl="1"/>
            <a:r>
              <a:rPr lang="en-US" dirty="0" smtClean="0"/>
              <a:t>Extraction as a statistical learning problem</a:t>
            </a:r>
          </a:p>
          <a:p>
            <a:pPr lvl="1"/>
            <a:r>
              <a:rPr lang="en-US" dirty="0" smtClean="0"/>
              <a:t>Systems for </a:t>
            </a:r>
            <a:r>
              <a:rPr lang="en-US" dirty="0" smtClean="0"/>
              <a:t>extraction</a:t>
            </a:r>
          </a:p>
          <a:p>
            <a:pPr lvl="1"/>
            <a:r>
              <a:rPr lang="en-US" dirty="0" smtClean="0"/>
              <a:t>Creation of training data</a:t>
            </a:r>
            <a:endParaRPr lang="en-US" dirty="0" smtClean="0"/>
          </a:p>
          <a:p>
            <a:pPr lvl="1"/>
            <a:r>
              <a:rPr lang="en-US" dirty="0" smtClean="0"/>
              <a:t>Multimodal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Data Integration</a:t>
            </a:r>
            <a:endParaRPr lang="en-US" b="1" dirty="0"/>
          </a:p>
          <a:p>
            <a:pPr lvl="1"/>
            <a:r>
              <a:rPr lang="en-US" u="sng" dirty="0" smtClean="0"/>
              <a:t>Lectures 10-12</a:t>
            </a:r>
          </a:p>
          <a:p>
            <a:pPr lvl="1"/>
            <a:r>
              <a:rPr lang="en-US" dirty="0" smtClean="0"/>
              <a:t>Entity resolution: When two records refer to the same real-world entity?</a:t>
            </a:r>
          </a:p>
          <a:p>
            <a:pPr lvl="1"/>
            <a:r>
              <a:rPr lang="en-US" dirty="0" smtClean="0"/>
              <a:t>Data fusion: How do we combine information from multiple sources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Data Wrangling and Cleaning; Management of Data under Uncertainty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13-17</a:t>
            </a:r>
            <a:endParaRPr lang="en-US" u="sng" dirty="0"/>
          </a:p>
          <a:p>
            <a:pPr lvl="1"/>
            <a:r>
              <a:rPr lang="en-US" dirty="0" smtClean="0"/>
              <a:t>How to format semi-structured data?</a:t>
            </a:r>
          </a:p>
          <a:p>
            <a:pPr lvl="1"/>
            <a:r>
              <a:rPr lang="en-US" dirty="0" smtClean="0"/>
              <a:t>How can we validate data: detect and fix errors</a:t>
            </a:r>
          </a:p>
          <a:p>
            <a:pPr lvl="1"/>
            <a:r>
              <a:rPr lang="en-US" dirty="0" smtClean="0"/>
              <a:t>What about probabilistic data?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RDBMS and ML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6. ML and Data Systems</a:t>
            </a:r>
          </a:p>
          <a:p>
            <a:pPr lvl="1"/>
            <a:r>
              <a:rPr lang="en-US" u="sng" dirty="0" smtClean="0"/>
              <a:t>Lectures 19-21</a:t>
            </a:r>
          </a:p>
          <a:p>
            <a:pPr lvl="1"/>
            <a:r>
              <a:rPr lang="en-US" dirty="0" smtClean="0"/>
              <a:t>Relational vs Linear Algebra: It’s about semi-rings</a:t>
            </a:r>
          </a:p>
          <a:p>
            <a:pPr lvl="1"/>
            <a:r>
              <a:rPr lang="en-US" dirty="0" smtClean="0"/>
              <a:t>SQL and UDFs, Scalable Inference Engines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7. DB-Inspired ML Systems:</a:t>
            </a:r>
            <a:endParaRPr lang="en-US" b="1" dirty="0"/>
          </a:p>
          <a:p>
            <a:pPr lvl="1"/>
            <a:r>
              <a:rPr lang="en-US" u="sng" dirty="0" smtClean="0"/>
              <a:t>Lectures 22,23</a:t>
            </a:r>
          </a:p>
          <a:p>
            <a:pPr lvl="1"/>
            <a:r>
              <a:rPr lang="en-US" dirty="0" smtClean="0"/>
              <a:t>Execution plans and Rewrites</a:t>
            </a:r>
          </a:p>
          <a:p>
            <a:pPr lvl="1"/>
            <a:r>
              <a:rPr lang="en-US" dirty="0" smtClean="0"/>
              <a:t>Compression and Indexing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ML serving: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24,25</a:t>
            </a:r>
            <a:endParaRPr lang="en-US" u="sng" dirty="0"/>
          </a:p>
          <a:p>
            <a:pPr lvl="1"/>
            <a:r>
              <a:rPr lang="en-US" dirty="0" smtClean="0"/>
              <a:t>Feature engineering</a:t>
            </a:r>
            <a:endParaRPr lang="en-US" dirty="0"/>
          </a:p>
          <a:p>
            <a:pPr lvl="1"/>
            <a:r>
              <a:rPr lang="en-US" dirty="0" smtClean="0"/>
              <a:t>Model hubs: the repositories of tomorrow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9524"/>
            <a:ext cx="7630510" cy="57228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68418" y="1137292"/>
            <a:ext cx="10956850" cy="5573001"/>
            <a:chOff x="1968418" y="1137292"/>
            <a:chExt cx="10956850" cy="5573001"/>
          </a:xfrm>
        </p:grpSpPr>
        <p:sp>
          <p:nvSpPr>
            <p:cNvPr id="10" name="TextBox 9"/>
            <p:cNvSpPr txBox="1"/>
            <p:nvPr/>
          </p:nvSpPr>
          <p:spPr>
            <a:xfrm>
              <a:off x="1968418" y="6002407"/>
              <a:ext cx="7587048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Your AIs are </a:t>
              </a:r>
              <a:r>
                <a:rPr lang="en-US" sz="4000" b="1" dirty="0" smtClean="0">
                  <a:latin typeface="+mj-lt"/>
                </a:rPr>
                <a:t>data hungry</a:t>
              </a:r>
              <a:r>
                <a:rPr lang="en-US" sz="4000" dirty="0">
                  <a:latin typeface="+mj-lt"/>
                </a:rPr>
                <a:t>!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64" y="1137292"/>
              <a:ext cx="6739604" cy="520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3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Data management challenges in ML pipelines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XlEjU0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700" y="1408112"/>
            <a:ext cx="9118600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262864"/>
            <a:ext cx="5905500" cy="5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1530780"/>
            <a:ext cx="5947984" cy="50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(simpler):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management show up?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7095" y="3694795"/>
            <a:ext cx="10466705" cy="27510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Having the right data is crucial for quality</a:t>
            </a:r>
          </a:p>
          <a:p>
            <a:pPr lvl="1"/>
            <a:r>
              <a:rPr lang="en-US" dirty="0" smtClean="0"/>
              <a:t>Labels and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the data for an ML pipeline: takes time (60% of time spent here)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need data validation since errors cause problems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Data and a question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" y="3657600"/>
            <a:ext cx="1652587" cy="165258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08124" y="2066953"/>
            <a:ext cx="2649425" cy="1019148"/>
          </a:xfrm>
          <a:prstGeom prst="wedgeRoundRectCallout">
            <a:avLst>
              <a:gd name="adj1" fmla="val -32569"/>
              <a:gd name="adj2" fmla="val 103193"/>
              <a:gd name="adj3" fmla="val 16667"/>
            </a:avLst>
          </a:prstGeom>
          <a:solidFill>
            <a:srgbClr val="BD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data!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a question!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Let’s use ML!</a:t>
            </a:r>
            <a:endParaRPr lang="en-US" b="1" i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788" y="3098898"/>
            <a:ext cx="6196012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Sources:</a:t>
            </a:r>
            <a:r>
              <a:rPr lang="en-US" sz="2800" dirty="0" smtClean="0"/>
              <a:t> DBs, KV stores, Logs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Formats: </a:t>
            </a:r>
            <a:r>
              <a:rPr lang="en-US" sz="2800" dirty="0" smtClean="0"/>
              <a:t>JSON, relational, unstructured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Raw </a:t>
            </a:r>
            <a:r>
              <a:rPr lang="en-US" sz="2800" dirty="0" smtClean="0"/>
              <a:t>or</a:t>
            </a:r>
            <a:r>
              <a:rPr lang="en-US" sz="2800" b="1" dirty="0" smtClean="0"/>
              <a:t> Curated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Invariants </a:t>
            </a:r>
            <a:r>
              <a:rPr lang="en-US" sz="2800" dirty="0" smtClean="0"/>
              <a:t>that describe data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45372" y="2519102"/>
            <a:ext cx="4020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Input Data Characteristics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Data-access is different in training/serving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89142" y="2132983"/>
            <a:ext cx="588645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aggregated data over multiple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Large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High throughput: </a:t>
            </a:r>
            <a:r>
              <a:rPr lang="en-US" sz="2800" dirty="0" smtClean="0"/>
              <a:t>Train model fast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9072" y="1553187"/>
            <a:ext cx="303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Training Input Data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89142" y="4864309"/>
            <a:ext cx="5886450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single or few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Small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Low latency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69072" y="4284513"/>
            <a:ext cx="288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Testing Input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0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What features can be derived from the data?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Feature generation</a:t>
            </a:r>
          </a:p>
          <a:p>
            <a:pPr lvl="1"/>
            <a:r>
              <a:rPr lang="en-US" dirty="0" smtClean="0"/>
              <a:t>How are these features generated in training and serving?</a:t>
            </a:r>
          </a:p>
          <a:p>
            <a:endParaRPr lang="en-US" dirty="0" smtClean="0"/>
          </a:p>
          <a:p>
            <a:r>
              <a:rPr lang="en-US" b="1" dirty="0" smtClean="0"/>
              <a:t>What are the properties of feature values?</a:t>
            </a:r>
          </a:p>
          <a:p>
            <a:endParaRPr lang="en-US" dirty="0" smtClean="0"/>
          </a:p>
          <a:p>
            <a:r>
              <a:rPr lang="en-US" b="1" dirty="0" smtClean="0"/>
              <a:t>How to transcode these features?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Feature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Describe an apple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63" y="2274793"/>
            <a:ext cx="3187700" cy="3633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43" y="2282689"/>
            <a:ext cx="3597408" cy="3597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342" y="3216721"/>
            <a:ext cx="5886450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Picture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RGB values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Surrounding text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21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smtClean="0"/>
              <a:t>We </a:t>
            </a:r>
            <a:r>
              <a:rPr lang="en-US" dirty="0" smtClean="0"/>
              <a:t>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805488"/>
            <a:ext cx="5947984" cy="5008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9006" y="5833130"/>
            <a:ext cx="395459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Things are still missing!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2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2" y="393055"/>
            <a:ext cx="7931288" cy="632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025" y="6352143"/>
            <a:ext cx="402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[talk by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Venkatamaran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here is fixed. Are we ready?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0780"/>
            <a:ext cx="5947984" cy="500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3098" y="2483517"/>
            <a:ext cx="3954596" cy="2677656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during feature generation?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in new training examples?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2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781175" y="752475"/>
            <a:ext cx="8405813" cy="5603875"/>
            <a:chOff x="1781175" y="752475"/>
            <a:chExt cx="8405813" cy="5603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752475"/>
              <a:ext cx="8405813" cy="5603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69771" y="5574696"/>
              <a:ext cx="1338027" cy="523220"/>
            </a:xfrm>
            <a:prstGeom prst="rect">
              <a:avLst/>
            </a:prstGeom>
            <a:solidFill>
              <a:schemeClr val="accent2"/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Lanes?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 sometimes we cannot do anything but sometimes we can</a:t>
            </a:r>
          </a:p>
          <a:p>
            <a:pPr lvl="1"/>
            <a:endParaRPr lang="en-US" dirty="0"/>
          </a:p>
          <a:p>
            <a:r>
              <a:rPr lang="en-US" dirty="0" smtClean="0"/>
              <a:t>What if we collect the new data to retrain the model?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405296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Ex.: outlier 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Alerts and error detection</a:t>
            </a:r>
          </a:p>
          <a:p>
            <a:pPr lvl="1"/>
            <a:r>
              <a:rPr lang="en-US" dirty="0" smtClean="0"/>
              <a:t>How to formulate alerts so that are understandable and actionable?</a:t>
            </a:r>
          </a:p>
          <a:p>
            <a:pPr lvl="1"/>
            <a:r>
              <a:rPr lang="en-US" dirty="0" smtClean="0"/>
              <a:t>Sensitivity for alerts?</a:t>
            </a:r>
          </a:p>
          <a:p>
            <a:endParaRPr lang="en-US" dirty="0" smtClean="0"/>
          </a:p>
          <a:p>
            <a:r>
              <a:rPr lang="en-US" dirty="0" smtClean="0"/>
              <a:t>Validation is itself a data management challenge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1168"/>
            <a:ext cx="12192000" cy="1381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3305" y="6248399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MacroBase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or Fixing your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4654550"/>
            <a:ext cx="11120120" cy="157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Will fixing improve the downstream performance?</a:t>
            </a:r>
          </a:p>
          <a:p>
            <a:pPr lvl="1"/>
            <a:r>
              <a:rPr lang="en-US" dirty="0" smtClean="0"/>
              <a:t>Which part of the data is problematic</a:t>
            </a:r>
          </a:p>
          <a:p>
            <a:pPr lvl="1"/>
            <a:r>
              <a:rPr lang="en-US" dirty="0" smtClean="0"/>
              <a:t>What is the right repair?</a:t>
            </a:r>
          </a:p>
          <a:p>
            <a:pPr lvl="1"/>
            <a:r>
              <a:rPr lang="en-US" dirty="0" smtClean="0"/>
              <a:t>How to backfill the data with the fix?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87" y="1430689"/>
            <a:ext cx="7669945" cy="3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in Production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new </a:t>
            </a:r>
            <a:r>
              <a:rPr lang="en-US" smtClean="0"/>
              <a:t>data management?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745979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RDBMS are already successful!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2738304"/>
            <a:ext cx="8986838" cy="3903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44125"/>
            <a:ext cx="8620760" cy="54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8" y="1613582"/>
            <a:ext cx="5947984" cy="50081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typical ML workload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89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640"/>
            <a:ext cx="6221935" cy="2702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827498"/>
            <a:ext cx="5437169" cy="4578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9689" y="5831026"/>
            <a:ext cx="889262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closer to OLAP but also very different!</a:t>
            </a:r>
            <a:endParaRPr lang="en-US" sz="4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4934" y="2531245"/>
            <a:ext cx="76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VS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20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dirty="0" smtClean="0"/>
              <a:t>We 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940308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focuses</a:t>
            </a:r>
            <a:r>
              <a:rPr lang="en-US" b="1" dirty="0" smtClean="0"/>
              <a:t> on data management challenges </a:t>
            </a:r>
            <a:r>
              <a:rPr lang="en-US" dirty="0" smtClean="0"/>
              <a:t>in ML pipelines.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9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 challenges in ML pipelines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Next lecture:</a:t>
            </a:r>
            <a:r>
              <a:rPr lang="en-US" dirty="0" smtClean="0">
                <a:latin typeface="+mj-lt"/>
              </a:rPr>
              <a:t> overview of DB-inspired ML systems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1556</Words>
  <Application>Microsoft Macintosh PowerPoint</Application>
  <PresentationFormat>Widescreen</PresentationFormat>
  <Paragraphs>393</Paragraphs>
  <Slides>47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Wingdings</vt:lpstr>
      <vt:lpstr>Office Theme</vt:lpstr>
      <vt:lpstr>CS839:  Data Management for  Machine Learning Applications</vt:lpstr>
      <vt:lpstr>PowerPoint Presentation</vt:lpstr>
      <vt:lpstr>PowerPoint Presentation</vt:lpstr>
      <vt:lpstr>We need to manage all this data to obtain insights…</vt:lpstr>
      <vt:lpstr>Why new data management?</vt:lpstr>
      <vt:lpstr>A typical ML workload</vt:lpstr>
      <vt:lpstr>PowerPoint Presentation</vt:lpstr>
      <vt:lpstr>We need to manage all this data to obtain insights…</vt:lpstr>
      <vt:lpstr>Today’s Lecture</vt:lpstr>
      <vt:lpstr>1. Introduction, admin &amp; setup</vt:lpstr>
      <vt:lpstr>What you will learn about in this section</vt:lpstr>
      <vt:lpstr>Why data management and ML?</vt:lpstr>
      <vt:lpstr>Why data management and ML?</vt:lpstr>
      <vt:lpstr>Why data management and ML?</vt:lpstr>
      <vt:lpstr>What this course is (and is not)</vt:lpstr>
      <vt:lpstr>Who am I…</vt:lpstr>
      <vt:lpstr>Communication</vt:lpstr>
      <vt:lpstr>Course Website:   https://thodrek.github.io/cs839-spring19/</vt:lpstr>
      <vt:lpstr>Course Google Drive:   https://drive.google.com/drive/folders/1soJMN9FuuLOcC9diYtdSvfZZ9aZA4qBz?usp=sharing </vt:lpstr>
      <vt:lpstr>Lectures and Readings</vt:lpstr>
      <vt:lpstr>Lectures and Readings</vt:lpstr>
      <vt:lpstr>Questions, Comments, Responses</vt:lpstr>
      <vt:lpstr>Responsibilities</vt:lpstr>
      <vt:lpstr>Graded Elements</vt:lpstr>
      <vt:lpstr>Research Project</vt:lpstr>
      <vt:lpstr>What is expected from you </vt:lpstr>
      <vt:lpstr>Lectures: 1st part – Data exploration</vt:lpstr>
      <vt:lpstr>Lectures: 2nd part – Data preparation</vt:lpstr>
      <vt:lpstr>Lectures: 3rd part – RDBMS and ML Integration</vt:lpstr>
      <vt:lpstr>2. Data management challenges in ML pipelines</vt:lpstr>
      <vt:lpstr>What is Machine Learning?</vt:lpstr>
      <vt:lpstr>Behind the scenes:</vt:lpstr>
      <vt:lpstr>Behind the scenes:</vt:lpstr>
      <vt:lpstr>Behind the scenes (simpler):</vt:lpstr>
      <vt:lpstr>Where does data management show up?</vt:lpstr>
      <vt:lpstr>Starting point: Data and a question</vt:lpstr>
      <vt:lpstr>Data-access is different in training/serving</vt:lpstr>
      <vt:lpstr>Preparing the data</vt:lpstr>
      <vt:lpstr>Example: Feature engineering</vt:lpstr>
      <vt:lpstr>Repeat!</vt:lpstr>
      <vt:lpstr>PowerPoint Presentation</vt:lpstr>
      <vt:lpstr>Everything here is fixed. Are we ready?</vt:lpstr>
      <vt:lpstr>Data failures are real</vt:lpstr>
      <vt:lpstr>Data failures are real</vt:lpstr>
      <vt:lpstr>Data validation</vt:lpstr>
      <vt:lpstr>Data Cleaning or Fixing your data</vt:lpstr>
      <vt:lpstr>ML in Production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250</cp:revision>
  <cp:lastPrinted>2017-09-05T19:00:45Z</cp:lastPrinted>
  <dcterms:created xsi:type="dcterms:W3CDTF">2015-09-11T05:09:33Z</dcterms:created>
  <dcterms:modified xsi:type="dcterms:W3CDTF">2018-01-23T16:26:40Z</dcterms:modified>
</cp:coreProperties>
</file>